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5" r:id="rId5"/>
    <p:sldId id="286" r:id="rId6"/>
    <p:sldId id="303" r:id="rId7"/>
    <p:sldId id="304" r:id="rId8"/>
    <p:sldId id="305" r:id="rId9"/>
    <p:sldId id="307" r:id="rId10"/>
    <p:sldId id="275" r:id="rId11"/>
    <p:sldId id="308" r:id="rId12"/>
    <p:sldId id="309" r:id="rId13"/>
    <p:sldId id="310" r:id="rId14"/>
    <p:sldId id="311" r:id="rId15"/>
    <p:sldId id="312" r:id="rId16"/>
    <p:sldId id="313" r:id="rId17"/>
    <p:sldId id="292" r:id="rId18"/>
    <p:sldId id="296" r:id="rId19"/>
    <p:sldId id="314" r:id="rId20"/>
    <p:sldId id="316" r:id="rId21"/>
    <p:sldId id="317" r:id="rId22"/>
    <p:sldId id="318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2B2839-A782-4A43-8689-784E28900F9C}">
          <p14:sldIdLst>
            <p14:sldId id="256"/>
            <p14:sldId id="257"/>
            <p14:sldId id="281"/>
            <p14:sldId id="285"/>
            <p14:sldId id="286"/>
            <p14:sldId id="303"/>
            <p14:sldId id="304"/>
            <p14:sldId id="305"/>
            <p14:sldId id="307"/>
            <p14:sldId id="275"/>
            <p14:sldId id="308"/>
            <p14:sldId id="309"/>
            <p14:sldId id="310"/>
            <p14:sldId id="311"/>
            <p14:sldId id="312"/>
            <p14:sldId id="313"/>
            <p14:sldId id="292"/>
            <p14:sldId id="296"/>
            <p14:sldId id="314"/>
            <p14:sldId id="316"/>
            <p14:sldId id="317"/>
            <p14:sldId id="318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271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C6B-642D-4055-A274-EED73D9BB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56405-6D98-40EC-A977-C3186497E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5286-0420-407A-8F66-D3409C1B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6094-D6E4-49BE-9CD8-BE223A48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1A5DB-0649-4D21-BC90-546CA7B4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269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0FAF-D9E8-4611-9226-62A08AE9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89970-C361-4290-AA36-0578E991A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F98F-6C23-4632-B04F-E7830C46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BEFC-1EBA-4E9E-86C6-1D9E5875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0D54-69CE-4355-B041-630D380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8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87ABB-7B2C-4D27-8CDB-B167DAF55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A7E76-0052-4285-B3FF-E631F36A9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1A3F-1D06-47E9-BDFD-BD4CAAC7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AC42-C080-43EE-8C3E-D063DC23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2716-4645-4A5A-9992-F232EB6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3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3B7E-3C69-48B2-B7F3-6DF732E5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9D09-B6E6-4D9C-BD5E-2E68D536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9F6B-F304-4830-887C-9CE23732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F636-3378-4EBE-887E-214E1EFA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55BC-A7CC-4A2C-B44C-266B565D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2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5BDF-4256-451A-9460-AB0C046B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B2E3-1B9F-4A35-B1D1-7D3A74415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A3E-6124-4974-8D39-B70C8D42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3AF0-721A-406B-83B9-DC0CB60B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451A4-0F45-40D2-BFF0-6065BB25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132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2093-195D-45DE-806A-7661CC0F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2368-B6E4-45F8-98D9-E025C8525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F1284-4B6C-45B4-88BD-6E0A6B9F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F756-7D11-40EF-9661-4C9A2757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F4BAA-88D9-4DB0-89EA-09F90A1D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8782B-6E93-4D47-873D-8506E21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994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D82A-6C43-4909-A199-C01631B2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081F2-810A-4917-8F7D-951C402C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71D-65C2-4AD9-B81B-6D2067E6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461FC-4733-4459-8F9F-3F5A47024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81646-1813-4BED-99F6-2430E6FCC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9C5C5-5584-4F1D-94C9-88BB0337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2834B-AAF3-415B-A571-9EBA65B4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6E4A9-D294-4B3B-9340-4DD460A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2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E79F-1CAD-4F49-B83B-3F2E3643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EB81B-E4A9-4BEE-90F7-6F8B1DB5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B3CD0-C149-4981-B70E-14F3397E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186B6-634D-4FFF-A0CC-36A7E147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060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B173A-2FEB-421C-B48C-EFAAC4B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A6BE6-6D3D-4564-86A7-3FF05E76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5EAD-372B-494D-99FA-91DA46BC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942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6C5D-5D68-4CF4-9995-81F97784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8DC8-5245-4565-B029-1FC8513D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104EF-338C-45AA-81C6-B0E0DB7D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4BDA-2E71-498E-8A23-B34998A3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B20F6-A2A1-44EA-8192-4854B08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2FF7-5FEE-4965-9D55-12796E1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712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5FEA-7BCF-410C-9C67-06877589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6765A-61A6-4C50-A5BF-0EDBCFDAA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030CE-509A-4C00-86F3-3C677789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F80C5-D839-4436-9F4C-7FEB3AB6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25E5-6802-46FA-AF8D-5F2DE504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13AB-E580-45AE-900F-A35DD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233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65259-4189-46EB-9265-9E36F1C6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9DFD-7A84-42A5-9FA1-CDA7CC65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7676-27F1-465E-85C6-AEB08362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F2C3-40C6-47F4-BC8D-A335AEA90D2F}" type="datetimeFigureOut">
              <a:rPr lang="en-MY" smtClean="0"/>
              <a:t>22/11/2018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B67B-B680-4E3F-A381-1E1315160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A343-C8E5-4688-94D7-346606B1A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58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Extended/firebase-arduin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h.rmy.android.http_shortcuts&amp;hl=en" TargetMode="External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610F-23A7-4A68-93CB-073876407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F0000"/>
                </a:solidFill>
              </a:rPr>
              <a:t>MCTE 3104</a:t>
            </a:r>
            <a:br>
              <a:rPr lang="en-MY" dirty="0"/>
            </a:br>
            <a:r>
              <a:rPr lang="en-MY" dirty="0"/>
              <a:t>Mechatronics Interfacing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DB12A-EBCA-40A4-AA6A-E27B98E07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575" y="5162132"/>
            <a:ext cx="10170850" cy="573505"/>
          </a:xfrm>
        </p:spPr>
        <p:txBody>
          <a:bodyPr>
            <a:normAutofit/>
          </a:bodyPr>
          <a:lstStyle/>
          <a:p>
            <a:r>
              <a:rPr lang="en-MY" dirty="0"/>
              <a:t>Session no. 10 : Introduction to IOT (Part II)</a:t>
            </a:r>
          </a:p>
        </p:txBody>
      </p:sp>
    </p:spTree>
    <p:extLst>
      <p:ext uri="{BB962C8B-B14F-4D97-AF65-F5344CB8AC3E}">
        <p14:creationId xmlns:p14="http://schemas.microsoft.com/office/powerpoint/2010/main" val="282317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USB – UART Converter</a:t>
            </a:r>
          </a:p>
        </p:txBody>
      </p:sp>
      <p:pic>
        <p:nvPicPr>
          <p:cNvPr id="1041" name="Picture 1040" descr="A circuit board&#10;&#10;Description generated with very high confidence">
            <a:extLst>
              <a:ext uri="{FF2B5EF4-FFF2-40B4-BE49-F238E27FC236}">
                <a16:creationId xmlns:a16="http://schemas.microsoft.com/office/drawing/2014/main" id="{DF657468-3E55-48A5-96C4-9CFBCEE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5391" y="1907787"/>
            <a:ext cx="4415958" cy="2787378"/>
          </a:xfrm>
          <a:prstGeom prst="rect">
            <a:avLst/>
          </a:prstGeom>
        </p:spPr>
      </p:pic>
      <p:pic>
        <p:nvPicPr>
          <p:cNvPr id="1043" name="Picture 1042" descr="A circuit board&#10;&#10;Description generated with very high confidence">
            <a:extLst>
              <a:ext uri="{FF2B5EF4-FFF2-40B4-BE49-F238E27FC236}">
                <a16:creationId xmlns:a16="http://schemas.microsoft.com/office/drawing/2014/main" id="{ED05FEED-EC49-4F0D-B031-0BF7F845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7873" y="1858429"/>
            <a:ext cx="4216254" cy="2913378"/>
          </a:xfrm>
          <a:prstGeom prst="rect">
            <a:avLst/>
          </a:prstGeom>
        </p:spPr>
      </p:pic>
      <p:pic>
        <p:nvPicPr>
          <p:cNvPr id="1045" name="Picture 1044" descr="A circuit board&#10;&#10;Description generated with very high confidence">
            <a:extLst>
              <a:ext uri="{FF2B5EF4-FFF2-40B4-BE49-F238E27FC236}">
                <a16:creationId xmlns:a16="http://schemas.microsoft.com/office/drawing/2014/main" id="{CFA40F86-A4FE-4444-AD3D-A1EA86C1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3201" y="1687855"/>
            <a:ext cx="4302463" cy="33407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ACF642-C56D-458B-BAE6-1049D2A212D0}"/>
              </a:ext>
            </a:extLst>
          </p:cNvPr>
          <p:cNvCxnSpPr>
            <a:cxnSpLocks/>
          </p:cNvCxnSpPr>
          <p:nvPr/>
        </p:nvCxnSpPr>
        <p:spPr>
          <a:xfrm flipV="1">
            <a:off x="287528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062BF3-76A7-4322-A944-C8330E51D078}"/>
              </a:ext>
            </a:extLst>
          </p:cNvPr>
          <p:cNvCxnSpPr>
            <a:cxnSpLocks/>
          </p:cNvCxnSpPr>
          <p:nvPr/>
        </p:nvCxnSpPr>
        <p:spPr>
          <a:xfrm flipV="1">
            <a:off x="654304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6ADCC-7450-4C1E-AFEB-CD447E161454}"/>
              </a:ext>
            </a:extLst>
          </p:cNvPr>
          <p:cNvCxnSpPr>
            <a:cxnSpLocks/>
          </p:cNvCxnSpPr>
          <p:nvPr/>
        </p:nvCxnSpPr>
        <p:spPr>
          <a:xfrm flipV="1">
            <a:off x="1046480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5709F-925B-4F49-870F-D3F39BD26A38}"/>
              </a:ext>
            </a:extLst>
          </p:cNvPr>
          <p:cNvSpPr/>
          <p:nvPr/>
        </p:nvSpPr>
        <p:spPr>
          <a:xfrm>
            <a:off x="5768565" y="5810996"/>
            <a:ext cx="1548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ATMEGA16U2 </a:t>
            </a:r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ED6AA-4760-47B4-9287-97E3F866CF12}"/>
              </a:ext>
            </a:extLst>
          </p:cNvPr>
          <p:cNvSpPr/>
          <p:nvPr/>
        </p:nvSpPr>
        <p:spPr>
          <a:xfrm>
            <a:off x="9963701" y="5810996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CH340G </a:t>
            </a:r>
            <a:endParaRPr lang="en-MY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71076-AC46-4DE5-A9BF-1A80F5D4C205}"/>
              </a:ext>
            </a:extLst>
          </p:cNvPr>
          <p:cNvSpPr/>
          <p:nvPr/>
        </p:nvSpPr>
        <p:spPr>
          <a:xfrm>
            <a:off x="1942973" y="5810996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545454"/>
                </a:solidFill>
                <a:latin typeface="arial" panose="020B0604020202020204" pitchFamily="34" charset="0"/>
              </a:rPr>
              <a:t>FTDI - FT232RL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1046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556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MY" dirty="0" err="1"/>
              <a:t>etting</a:t>
            </a:r>
            <a:r>
              <a:rPr lang="en-MY" dirty="0"/>
              <a:t> Started with ESP-01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971550" y="1122177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1. We first need to install the ESP8266 Board in the Arduino 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550DA4-B3B3-4E5F-AA6D-A3BB6272E6F5}"/>
              </a:ext>
            </a:extLst>
          </p:cNvPr>
          <p:cNvSpPr/>
          <p:nvPr/>
        </p:nvSpPr>
        <p:spPr>
          <a:xfrm>
            <a:off x="1161429" y="1583842"/>
            <a:ext cx="9935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 Open the preferences window from the Arduino IDE. Go to File &gt; Preferences</a:t>
            </a:r>
          </a:p>
          <a:p>
            <a:r>
              <a:rPr lang="en-US" dirty="0"/>
              <a:t>. Enter http://arduino.esp8266.com/stable/package_esp8266com_index.json into the “Additional Board Manager URLs” field as shown in the figure below. Then, click the “OK” button.</a:t>
            </a:r>
            <a:endParaRPr lang="en-MY" dirty="0"/>
          </a:p>
        </p:txBody>
      </p:sp>
      <p:pic>
        <p:nvPicPr>
          <p:cNvPr id="5122" name="Picture 2" descr="https://i2.wp.com/randomnerdtutorials.com/wp-content/uploads/2015/02/esp8266-arduino-ide-preferences.png?resize=722%2C607&amp;ssl=1">
            <a:extLst>
              <a:ext uri="{FF2B5EF4-FFF2-40B4-BE49-F238E27FC236}">
                <a16:creationId xmlns:a16="http://schemas.microsoft.com/office/drawing/2014/main" id="{B82AC106-2853-4306-A960-7017EB16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506" y="2599505"/>
            <a:ext cx="4852987" cy="40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7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790576" y="660512"/>
            <a:ext cx="291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2. Install the ESP8266 boards</a:t>
            </a:r>
          </a:p>
        </p:txBody>
      </p:sp>
      <p:pic>
        <p:nvPicPr>
          <p:cNvPr id="6146" name="Picture 2" descr="Arduino IDE boards manager">
            <a:extLst>
              <a:ext uri="{FF2B5EF4-FFF2-40B4-BE49-F238E27FC236}">
                <a16:creationId xmlns:a16="http://schemas.microsoft.com/office/drawing/2014/main" id="{D1D7E2F5-83F8-42F0-8198-1E347375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037"/>
            <a:ext cx="57626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stalling esp board">
            <a:extLst>
              <a:ext uri="{FF2B5EF4-FFF2-40B4-BE49-F238E27FC236}">
                <a16:creationId xmlns:a16="http://schemas.microsoft.com/office/drawing/2014/main" id="{9DCCCD43-732A-4254-8199-8C199D6D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4" y="3557588"/>
            <a:ext cx="54768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011A0-7176-4725-AB83-5CA507657736}"/>
              </a:ext>
            </a:extLst>
          </p:cNvPr>
          <p:cNvCxnSpPr>
            <a:cxnSpLocks/>
          </p:cNvCxnSpPr>
          <p:nvPr/>
        </p:nvCxnSpPr>
        <p:spPr>
          <a:xfrm>
            <a:off x="5114925" y="3876675"/>
            <a:ext cx="2305050" cy="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7198F-4619-4EFC-9798-D2158E122B60}"/>
              </a:ext>
            </a:extLst>
          </p:cNvPr>
          <p:cNvSpPr/>
          <p:nvPr/>
        </p:nvSpPr>
        <p:spPr>
          <a:xfrm>
            <a:off x="3733457" y="3738175"/>
            <a:ext cx="1381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>
                <a:solidFill>
                  <a:srgbClr val="333333"/>
                </a:solidFill>
                <a:latin typeface="q_serif"/>
              </a:rPr>
              <a:t>Search for Esp8266</a:t>
            </a:r>
            <a:endParaRPr lang="en-MY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C12A71-C667-4274-BD2A-CD7B4055ADE1}"/>
              </a:ext>
            </a:extLst>
          </p:cNvPr>
          <p:cNvCxnSpPr>
            <a:cxnSpLocks/>
          </p:cNvCxnSpPr>
          <p:nvPr/>
        </p:nvCxnSpPr>
        <p:spPr>
          <a:xfrm>
            <a:off x="5114925" y="6181725"/>
            <a:ext cx="5876925" cy="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692EA-2D08-4165-AF3E-2B570A0E8DE6}"/>
              </a:ext>
            </a:extLst>
          </p:cNvPr>
          <p:cNvSpPr/>
          <p:nvPr/>
        </p:nvSpPr>
        <p:spPr>
          <a:xfrm>
            <a:off x="3733457" y="6043225"/>
            <a:ext cx="1381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333333"/>
                </a:solidFill>
                <a:latin typeface="q_serif"/>
              </a:rPr>
              <a:t>Click install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354965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847725" y="752845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3. Select board as ‘Generic ESP8266 Module’</a:t>
            </a:r>
          </a:p>
        </p:txBody>
      </p:sp>
      <p:pic>
        <p:nvPicPr>
          <p:cNvPr id="6150" name="Picture 6" descr="Arduino IDE select esp8266">
            <a:extLst>
              <a:ext uri="{FF2B5EF4-FFF2-40B4-BE49-F238E27FC236}">
                <a16:creationId xmlns:a16="http://schemas.microsoft.com/office/drawing/2014/main" id="{DE23AB09-F4C1-46C5-91BF-FA6669D2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81" y="1270482"/>
            <a:ext cx="4110038" cy="48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5CAFD0-0153-4818-AE83-D4D5F0C0021E}"/>
              </a:ext>
            </a:extLst>
          </p:cNvPr>
          <p:cNvSpPr/>
          <p:nvPr/>
        </p:nvSpPr>
        <p:spPr>
          <a:xfrm>
            <a:off x="2824162" y="6247592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/>
              <a:t>Now you can start uploading code to the ESP01</a:t>
            </a:r>
          </a:p>
        </p:txBody>
      </p:sp>
    </p:spTree>
    <p:extLst>
      <p:ext uri="{BB962C8B-B14F-4D97-AF65-F5344CB8AC3E}">
        <p14:creationId xmlns:p14="http://schemas.microsoft.com/office/powerpoint/2010/main" val="2486291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534399" y="662655"/>
            <a:ext cx="6257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Prepare the ESP01 for flashing codes (using UART-USB converter)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C760E-CC5D-4D61-9CDF-92BEFDF3C6F7}"/>
              </a:ext>
            </a:extLst>
          </p:cNvPr>
          <p:cNvSpPr/>
          <p:nvPr/>
        </p:nvSpPr>
        <p:spPr>
          <a:xfrm>
            <a:off x="8060437" y="391579"/>
            <a:ext cx="30247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dirty="0"/>
              <a:t>Connection:</a:t>
            </a:r>
          </a:p>
          <a:p>
            <a:pPr algn="ctr"/>
            <a:endParaRPr lang="en-MY" dirty="0"/>
          </a:p>
          <a:p>
            <a:r>
              <a:rPr lang="en-US" dirty="0"/>
              <a:t>E</a:t>
            </a:r>
            <a:r>
              <a:rPr lang="en-MY" dirty="0"/>
              <a:t>SP01		UART-USB</a:t>
            </a:r>
          </a:p>
          <a:p>
            <a:r>
              <a:rPr lang="en-US" dirty="0"/>
              <a:t>G</a:t>
            </a:r>
            <a:r>
              <a:rPr lang="en-MY" dirty="0"/>
              <a:t>ND		GND</a:t>
            </a:r>
          </a:p>
          <a:p>
            <a:r>
              <a:rPr lang="en-US" dirty="0"/>
              <a:t>V</a:t>
            </a:r>
            <a:r>
              <a:rPr lang="en-MY" dirty="0"/>
              <a:t>CC (3.3V)	VCC (3.3V)</a:t>
            </a:r>
          </a:p>
          <a:p>
            <a:r>
              <a:rPr lang="en-US" dirty="0"/>
              <a:t>T</a:t>
            </a:r>
            <a:r>
              <a:rPr lang="en-MY" dirty="0"/>
              <a:t>X		RX</a:t>
            </a:r>
          </a:p>
          <a:p>
            <a:r>
              <a:rPr lang="en-US" dirty="0"/>
              <a:t>R</a:t>
            </a:r>
            <a:r>
              <a:rPr lang="en-MY" dirty="0"/>
              <a:t>X		TX</a:t>
            </a:r>
          </a:p>
          <a:p>
            <a:r>
              <a:rPr lang="en-US" dirty="0"/>
              <a:t>C</a:t>
            </a:r>
            <a:r>
              <a:rPr lang="en-MY" dirty="0"/>
              <a:t>H_PD		VCC (3.3V)</a:t>
            </a:r>
          </a:p>
          <a:p>
            <a:r>
              <a:rPr lang="en-US" dirty="0"/>
              <a:t>G</a:t>
            </a:r>
            <a:r>
              <a:rPr lang="en-MY" dirty="0"/>
              <a:t>PIO1		GND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29E6D-14BA-451E-945E-3818C66533C0}"/>
              </a:ext>
            </a:extLst>
          </p:cNvPr>
          <p:cNvCxnSpPr>
            <a:cxnSpLocks/>
          </p:cNvCxnSpPr>
          <p:nvPr/>
        </p:nvCxnSpPr>
        <p:spPr>
          <a:xfrm>
            <a:off x="8734425" y="1123951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4E1DEE-8AA5-4B96-AD26-B18ACF0716D4}"/>
              </a:ext>
            </a:extLst>
          </p:cNvPr>
          <p:cNvCxnSpPr>
            <a:cxnSpLocks/>
          </p:cNvCxnSpPr>
          <p:nvPr/>
        </p:nvCxnSpPr>
        <p:spPr>
          <a:xfrm>
            <a:off x="8734425" y="1419226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5F230-F2F5-4359-BE0C-00C72C5B8B78}"/>
              </a:ext>
            </a:extLst>
          </p:cNvPr>
          <p:cNvCxnSpPr>
            <a:cxnSpLocks/>
          </p:cNvCxnSpPr>
          <p:nvPr/>
        </p:nvCxnSpPr>
        <p:spPr>
          <a:xfrm>
            <a:off x="9163050" y="1684240"/>
            <a:ext cx="7715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1C3CE-7093-4EB7-A797-0A55CD77E154}"/>
              </a:ext>
            </a:extLst>
          </p:cNvPr>
          <p:cNvCxnSpPr>
            <a:cxnSpLocks/>
          </p:cNvCxnSpPr>
          <p:nvPr/>
        </p:nvCxnSpPr>
        <p:spPr>
          <a:xfrm>
            <a:off x="8467725" y="1933576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6F4AF2-78B1-4861-913F-C2AA1D61D7A1}"/>
              </a:ext>
            </a:extLst>
          </p:cNvPr>
          <p:cNvCxnSpPr>
            <a:cxnSpLocks/>
          </p:cNvCxnSpPr>
          <p:nvPr/>
        </p:nvCxnSpPr>
        <p:spPr>
          <a:xfrm>
            <a:off x="8467725" y="2209801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D8D225-074B-465E-93B0-151EED5D1EEE}"/>
              </a:ext>
            </a:extLst>
          </p:cNvPr>
          <p:cNvCxnSpPr>
            <a:cxnSpLocks/>
          </p:cNvCxnSpPr>
          <p:nvPr/>
        </p:nvCxnSpPr>
        <p:spPr>
          <a:xfrm>
            <a:off x="8858250" y="2495551"/>
            <a:ext cx="10763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4F48D-5D54-41AD-99A8-A32433DF245A}"/>
              </a:ext>
            </a:extLst>
          </p:cNvPr>
          <p:cNvCxnSpPr>
            <a:cxnSpLocks/>
          </p:cNvCxnSpPr>
          <p:nvPr/>
        </p:nvCxnSpPr>
        <p:spPr>
          <a:xfrm>
            <a:off x="8796337" y="2762251"/>
            <a:ext cx="1071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42279-69A5-4BD5-A120-332C9978F2BB}"/>
              </a:ext>
            </a:extLst>
          </p:cNvPr>
          <p:cNvSpPr/>
          <p:nvPr/>
        </p:nvSpPr>
        <p:spPr>
          <a:xfrm>
            <a:off x="8054531" y="3429000"/>
            <a:ext cx="362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if you’re using the Arduino board as a UART-USB converter, connect the TX of ESP01 to TX of Arduino board and connect the RX of ESP01 to RX of Arduino board.</a:t>
            </a:r>
          </a:p>
        </p:txBody>
      </p:sp>
      <p:pic>
        <p:nvPicPr>
          <p:cNvPr id="7178" name="Picture 7177">
            <a:extLst>
              <a:ext uri="{FF2B5EF4-FFF2-40B4-BE49-F238E27FC236}">
                <a16:creationId xmlns:a16="http://schemas.microsoft.com/office/drawing/2014/main" id="{3D1F5FEC-292E-42E9-A992-81D7499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" b="6026"/>
          <a:stretch/>
        </p:blipFill>
        <p:spPr>
          <a:xfrm>
            <a:off x="822179" y="2036665"/>
            <a:ext cx="4384377" cy="37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6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534399" y="667120"/>
            <a:ext cx="7225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Prepare the ESP01 for flashing codes (using Arduino board as UART-USB converter)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C760E-CC5D-4D61-9CDF-92BEFDF3C6F7}"/>
              </a:ext>
            </a:extLst>
          </p:cNvPr>
          <p:cNvSpPr/>
          <p:nvPr/>
        </p:nvSpPr>
        <p:spPr>
          <a:xfrm>
            <a:off x="8060437" y="391579"/>
            <a:ext cx="30247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dirty="0"/>
              <a:t>Connection:</a:t>
            </a:r>
          </a:p>
          <a:p>
            <a:pPr algn="ctr"/>
            <a:endParaRPr lang="en-MY" dirty="0"/>
          </a:p>
          <a:p>
            <a:r>
              <a:rPr lang="en-US" dirty="0"/>
              <a:t>E</a:t>
            </a:r>
            <a:r>
              <a:rPr lang="en-MY" dirty="0"/>
              <a:t>SP01		UART-USB</a:t>
            </a:r>
          </a:p>
          <a:p>
            <a:r>
              <a:rPr lang="en-US" dirty="0"/>
              <a:t>G</a:t>
            </a:r>
            <a:r>
              <a:rPr lang="en-MY" dirty="0"/>
              <a:t>ND		GND</a:t>
            </a:r>
          </a:p>
          <a:p>
            <a:r>
              <a:rPr lang="en-US" dirty="0"/>
              <a:t>V</a:t>
            </a:r>
            <a:r>
              <a:rPr lang="en-MY" dirty="0"/>
              <a:t>CC (3.3V)	VCC (3.3V)</a:t>
            </a:r>
          </a:p>
          <a:p>
            <a:r>
              <a:rPr lang="en-US" dirty="0"/>
              <a:t>T</a:t>
            </a:r>
            <a:r>
              <a:rPr lang="en-MY" dirty="0"/>
              <a:t>X		RX</a:t>
            </a:r>
          </a:p>
          <a:p>
            <a:r>
              <a:rPr lang="en-US" dirty="0"/>
              <a:t>R</a:t>
            </a:r>
            <a:r>
              <a:rPr lang="en-MY" dirty="0"/>
              <a:t>X		TX</a:t>
            </a:r>
          </a:p>
          <a:p>
            <a:r>
              <a:rPr lang="en-US" dirty="0"/>
              <a:t>C</a:t>
            </a:r>
            <a:r>
              <a:rPr lang="en-MY" dirty="0"/>
              <a:t>H_PD		VCC (3.3V)</a:t>
            </a:r>
          </a:p>
          <a:p>
            <a:r>
              <a:rPr lang="en-US" dirty="0"/>
              <a:t>G</a:t>
            </a:r>
            <a:r>
              <a:rPr lang="en-MY" dirty="0"/>
              <a:t>PIO1		GND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29E6D-14BA-451E-945E-3818C66533C0}"/>
              </a:ext>
            </a:extLst>
          </p:cNvPr>
          <p:cNvCxnSpPr>
            <a:cxnSpLocks/>
          </p:cNvCxnSpPr>
          <p:nvPr/>
        </p:nvCxnSpPr>
        <p:spPr>
          <a:xfrm>
            <a:off x="8734425" y="1123951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4E1DEE-8AA5-4B96-AD26-B18ACF0716D4}"/>
              </a:ext>
            </a:extLst>
          </p:cNvPr>
          <p:cNvCxnSpPr>
            <a:cxnSpLocks/>
          </p:cNvCxnSpPr>
          <p:nvPr/>
        </p:nvCxnSpPr>
        <p:spPr>
          <a:xfrm>
            <a:off x="8734425" y="1419226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5F230-F2F5-4359-BE0C-00C72C5B8B78}"/>
              </a:ext>
            </a:extLst>
          </p:cNvPr>
          <p:cNvCxnSpPr>
            <a:cxnSpLocks/>
          </p:cNvCxnSpPr>
          <p:nvPr/>
        </p:nvCxnSpPr>
        <p:spPr>
          <a:xfrm>
            <a:off x="9163050" y="1684240"/>
            <a:ext cx="7715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1C3CE-7093-4EB7-A797-0A55CD77E154}"/>
              </a:ext>
            </a:extLst>
          </p:cNvPr>
          <p:cNvCxnSpPr>
            <a:cxnSpLocks/>
          </p:cNvCxnSpPr>
          <p:nvPr/>
        </p:nvCxnSpPr>
        <p:spPr>
          <a:xfrm>
            <a:off x="8467725" y="1933576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6F4AF2-78B1-4861-913F-C2AA1D61D7A1}"/>
              </a:ext>
            </a:extLst>
          </p:cNvPr>
          <p:cNvCxnSpPr>
            <a:cxnSpLocks/>
          </p:cNvCxnSpPr>
          <p:nvPr/>
        </p:nvCxnSpPr>
        <p:spPr>
          <a:xfrm>
            <a:off x="8467725" y="2209801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D8D225-074B-465E-93B0-151EED5D1EEE}"/>
              </a:ext>
            </a:extLst>
          </p:cNvPr>
          <p:cNvCxnSpPr>
            <a:cxnSpLocks/>
          </p:cNvCxnSpPr>
          <p:nvPr/>
        </p:nvCxnSpPr>
        <p:spPr>
          <a:xfrm>
            <a:off x="8858250" y="2495551"/>
            <a:ext cx="10763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4F48D-5D54-41AD-99A8-A32433DF245A}"/>
              </a:ext>
            </a:extLst>
          </p:cNvPr>
          <p:cNvCxnSpPr>
            <a:cxnSpLocks/>
          </p:cNvCxnSpPr>
          <p:nvPr/>
        </p:nvCxnSpPr>
        <p:spPr>
          <a:xfrm>
            <a:off x="8796337" y="2762251"/>
            <a:ext cx="1071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42279-69A5-4BD5-A120-332C9978F2BB}"/>
              </a:ext>
            </a:extLst>
          </p:cNvPr>
          <p:cNvSpPr/>
          <p:nvPr/>
        </p:nvSpPr>
        <p:spPr>
          <a:xfrm>
            <a:off x="8054531" y="3429000"/>
            <a:ext cx="362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if you’re using the Arduino board as a UART-USB converter, connect the TX of ESP01 to TX of Arduino board and connect the RX of ESP01 to RX of Arduino board.</a:t>
            </a:r>
          </a:p>
        </p:txBody>
      </p: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6D8EDFD6-BE9E-45A7-9C35-2397FB140523}"/>
              </a:ext>
            </a:extLst>
          </p:cNvPr>
          <p:cNvGrpSpPr/>
          <p:nvPr/>
        </p:nvGrpSpPr>
        <p:grpSpPr>
          <a:xfrm>
            <a:off x="224546" y="2681627"/>
            <a:ext cx="5947654" cy="3565403"/>
            <a:chOff x="224546" y="2681627"/>
            <a:chExt cx="5947654" cy="3565403"/>
          </a:xfrm>
        </p:grpSpPr>
        <p:pic>
          <p:nvPicPr>
            <p:cNvPr id="7170" name="Picture 2" descr="https://www.geekstips.com/wp-content/uploads/2016/12/ESP8266-WiFi-ESP-01-aansluiten-via-Arduino.jpg">
              <a:extLst>
                <a:ext uri="{FF2B5EF4-FFF2-40B4-BE49-F238E27FC236}">
                  <a16:creationId xmlns:a16="http://schemas.microsoft.com/office/drawing/2014/main" id="{C9096F23-7727-4EF4-A72D-766F7A1D7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" b="6420"/>
            <a:stretch/>
          </p:blipFill>
          <p:spPr bwMode="auto">
            <a:xfrm>
              <a:off x="224546" y="2681627"/>
              <a:ext cx="5947654" cy="3565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94BF96-160A-49FB-8FD9-0787BA3F7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6091" y="5495925"/>
              <a:ext cx="0" cy="21907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1625A1-9625-4458-8021-33DD1CB7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716" y="5491162"/>
              <a:ext cx="0" cy="21907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12071E-8862-420C-9156-564E84627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092" y="5491162"/>
              <a:ext cx="42862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43397E9F-6733-4CF5-BDDD-58AD9A344742}"/>
              </a:ext>
            </a:extLst>
          </p:cNvPr>
          <p:cNvCxnSpPr>
            <a:cxnSpLocks/>
          </p:cNvCxnSpPr>
          <p:nvPr/>
        </p:nvCxnSpPr>
        <p:spPr>
          <a:xfrm>
            <a:off x="5410200" y="5600699"/>
            <a:ext cx="2349236" cy="1095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21F5A9E-6A13-4AEE-8D28-0A2B48C4AEA4}"/>
              </a:ext>
            </a:extLst>
          </p:cNvPr>
          <p:cNvSpPr/>
          <p:nvPr/>
        </p:nvSpPr>
        <p:spPr>
          <a:xfrm>
            <a:off x="7759437" y="5600699"/>
            <a:ext cx="3626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by grounding the reset pin you disabled the main microcontroller (i.e. Atmega328 or Atmega2560). The Arduino board functions as a UART-USB converter.</a:t>
            </a:r>
          </a:p>
        </p:txBody>
      </p:sp>
    </p:spTree>
    <p:extLst>
      <p:ext uri="{BB962C8B-B14F-4D97-AF65-F5344CB8AC3E}">
        <p14:creationId xmlns:p14="http://schemas.microsoft.com/office/powerpoint/2010/main" val="175482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1A176-1476-4BF4-AAF8-A8B69087A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2" t="4851" r="77499" b="8570"/>
          <a:stretch/>
        </p:blipFill>
        <p:spPr>
          <a:xfrm>
            <a:off x="504224" y="1123949"/>
            <a:ext cx="3642693" cy="57340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4D1F58-B24D-4B18-A455-D8F05DB57AA8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354575-2879-4D76-A05E-E464CA169069}"/>
              </a:ext>
            </a:extLst>
          </p:cNvPr>
          <p:cNvSpPr/>
          <p:nvPr/>
        </p:nvSpPr>
        <p:spPr>
          <a:xfrm>
            <a:off x="534399" y="667120"/>
            <a:ext cx="7225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Now upload a test code to the ESP-01 to see if all connections are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880E4-0715-420C-938D-31CB5ABA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731" y="1428750"/>
            <a:ext cx="4231743" cy="4000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90BCEC-34CB-49EE-B5A9-63C12F234F25}"/>
              </a:ext>
            </a:extLst>
          </p:cNvPr>
          <p:cNvCxnSpPr>
            <a:cxnSpLocks/>
          </p:cNvCxnSpPr>
          <p:nvPr/>
        </p:nvCxnSpPr>
        <p:spPr>
          <a:xfrm>
            <a:off x="3686175" y="3914775"/>
            <a:ext cx="361951" cy="11715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7441D2-CD65-447A-8E2C-A99542188FA9}"/>
              </a:ext>
            </a:extLst>
          </p:cNvPr>
          <p:cNvSpPr/>
          <p:nvPr/>
        </p:nvSpPr>
        <p:spPr>
          <a:xfrm>
            <a:off x="7759437" y="5600699"/>
            <a:ext cx="3626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If this orange message appears, it means you’ve successfully uploaded your code to the ESP-01</a:t>
            </a:r>
            <a:endParaRPr lang="en-MY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8FFEC-7530-4199-82CA-43751A331152}"/>
              </a:ext>
            </a:extLst>
          </p:cNvPr>
          <p:cNvSpPr/>
          <p:nvPr/>
        </p:nvSpPr>
        <p:spPr>
          <a:xfrm>
            <a:off x="3235062" y="3334835"/>
            <a:ext cx="2946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Try uploading the example blink code, or any empty code.</a:t>
            </a:r>
            <a:endParaRPr lang="en-MY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23915B-16B3-43DF-86A1-CB0904ED6540}"/>
              </a:ext>
            </a:extLst>
          </p:cNvPr>
          <p:cNvSpPr/>
          <p:nvPr/>
        </p:nvSpPr>
        <p:spPr>
          <a:xfrm>
            <a:off x="7089941" y="4438650"/>
            <a:ext cx="4406734" cy="647701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E7D233-0397-4458-ACFF-BC28FDE04C38}"/>
              </a:ext>
            </a:extLst>
          </p:cNvPr>
          <p:cNvCxnSpPr>
            <a:cxnSpLocks/>
          </p:cNvCxnSpPr>
          <p:nvPr/>
        </p:nvCxnSpPr>
        <p:spPr>
          <a:xfrm>
            <a:off x="8696325" y="5090816"/>
            <a:ext cx="238125" cy="509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4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16B3-A354-4419-B486-532E7818170F}"/>
              </a:ext>
            </a:extLst>
          </p:cNvPr>
          <p:cNvSpPr/>
          <p:nvPr/>
        </p:nvSpPr>
        <p:spPr>
          <a:xfrm>
            <a:off x="888079" y="671688"/>
            <a:ext cx="1022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The ESP8266HTTPClient library allows you to do http request to REST </a:t>
            </a:r>
            <a:r>
              <a:rPr lang="en-MY" dirty="0" err="1"/>
              <a:t>api</a:t>
            </a:r>
            <a:r>
              <a:rPr lang="en-MY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888079" y="1004571"/>
            <a:ext cx="5428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1: Making simple GET requests on the ESP8266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F8FA9-1B5B-4B0E-9B97-58C6E5C98B16}"/>
              </a:ext>
            </a:extLst>
          </p:cNvPr>
          <p:cNvSpPr txBox="1"/>
          <p:nvPr/>
        </p:nvSpPr>
        <p:spPr>
          <a:xfrm>
            <a:off x="534399" y="160747"/>
            <a:ext cx="351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– Do http request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3995B1-F81C-4349-9616-DECFF7E97E4D}"/>
              </a:ext>
            </a:extLst>
          </p:cNvPr>
          <p:cNvGrpSpPr/>
          <p:nvPr/>
        </p:nvGrpSpPr>
        <p:grpSpPr>
          <a:xfrm>
            <a:off x="402975" y="1504949"/>
            <a:ext cx="6135378" cy="4897993"/>
            <a:chOff x="402975" y="1504949"/>
            <a:chExt cx="6135378" cy="48979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BD95F9-898D-4BCD-815C-1854EBDF6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4" b="-1"/>
            <a:stretch/>
          </p:blipFill>
          <p:spPr>
            <a:xfrm>
              <a:off x="402975" y="1504949"/>
              <a:ext cx="6135378" cy="48979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F2B0FD-6363-4609-9203-3C0597693783}"/>
                </a:ext>
              </a:extLst>
            </p:cNvPr>
            <p:cNvSpPr/>
            <p:nvPr/>
          </p:nvSpPr>
          <p:spPr>
            <a:xfrm>
              <a:off x="1257300" y="6219825"/>
              <a:ext cx="2124075" cy="183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66273-0F46-46D8-94C8-638B405A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01" y="1752600"/>
            <a:ext cx="4924424" cy="24431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F41A06-8B53-4196-A7A0-A7AB58D2AD3C}"/>
              </a:ext>
            </a:extLst>
          </p:cNvPr>
          <p:cNvSpPr/>
          <p:nvPr/>
        </p:nvSpPr>
        <p:spPr>
          <a:xfrm>
            <a:off x="8662764" y="4195762"/>
            <a:ext cx="1785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Output from the ESP8266</a:t>
            </a:r>
          </a:p>
        </p:txBody>
      </p:sp>
    </p:spTree>
    <p:extLst>
      <p:ext uri="{BB962C8B-B14F-4D97-AF65-F5344CB8AC3E}">
        <p14:creationId xmlns:p14="http://schemas.microsoft.com/office/powerpoint/2010/main" val="139112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21AD-40F4-4007-9B1D-A6F537D36DD3}"/>
              </a:ext>
            </a:extLst>
          </p:cNvPr>
          <p:cNvSpPr txBox="1"/>
          <p:nvPr/>
        </p:nvSpPr>
        <p:spPr>
          <a:xfrm>
            <a:off x="847725" y="103868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Lab activity 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8C86-3541-4086-BED5-4A259D9D6D51}"/>
              </a:ext>
            </a:extLst>
          </p:cNvPr>
          <p:cNvSpPr txBox="1"/>
          <p:nvPr/>
        </p:nvSpPr>
        <p:spPr>
          <a:xfrm>
            <a:off x="600738" y="2716548"/>
            <a:ext cx="1099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a free online REST API service and make GET requests using the ESP-01.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74E8B-9080-4DEF-BA49-D315E2198D3D}"/>
              </a:ext>
            </a:extLst>
          </p:cNvPr>
          <p:cNvSpPr txBox="1"/>
          <p:nvPr/>
        </p:nvSpPr>
        <p:spPr>
          <a:xfrm>
            <a:off x="245642" y="143506"/>
            <a:ext cx="515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MY" sz="2400" dirty="0" err="1"/>
              <a:t>ttp</a:t>
            </a:r>
            <a:r>
              <a:rPr lang="en-MY" sz="2400" dirty="0"/>
              <a:t> request a REST </a:t>
            </a:r>
            <a:r>
              <a:rPr lang="en-MY" sz="2400" dirty="0" err="1"/>
              <a:t>Api</a:t>
            </a:r>
            <a:r>
              <a:rPr lang="en-MY" sz="2400" dirty="0"/>
              <a:t> on the ESP8266</a:t>
            </a:r>
          </a:p>
        </p:txBody>
      </p:sp>
    </p:spTree>
    <p:extLst>
      <p:ext uri="{BB962C8B-B14F-4D97-AF65-F5344CB8AC3E}">
        <p14:creationId xmlns:p14="http://schemas.microsoft.com/office/powerpoint/2010/main" val="227973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16B3-A354-4419-B486-532E7818170F}"/>
              </a:ext>
            </a:extLst>
          </p:cNvPr>
          <p:cNvSpPr/>
          <p:nvPr/>
        </p:nvSpPr>
        <p:spPr>
          <a:xfrm>
            <a:off x="888079" y="671688"/>
            <a:ext cx="1022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To connect to firebase, we can’t just use simple http request because Firebase requires a secure https request to be made.</a:t>
            </a:r>
          </a:p>
          <a:p>
            <a:r>
              <a:rPr lang="en-US" dirty="0"/>
              <a:t>. S</a:t>
            </a:r>
            <a:r>
              <a:rPr lang="en-MY" dirty="0"/>
              <a:t>o we need to use Firebase library for the ESP8266 to connect to firebase </a:t>
            </a:r>
            <a:r>
              <a:rPr lang="en-US" dirty="0"/>
              <a:t>w</a:t>
            </a:r>
            <a:r>
              <a:rPr lang="en-MY" dirty="0"/>
              <a:t>e first need to install </a:t>
            </a:r>
            <a:r>
              <a:rPr lang="en-MY" dirty="0" err="1"/>
              <a:t>ArduinoJson</a:t>
            </a:r>
            <a:r>
              <a:rPr lang="en-MY" dirty="0"/>
              <a:t> 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F8FA9-1B5B-4B0E-9B97-58C6E5C98B16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F7839-7202-4C05-9297-C668A501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5" t="27222" r="52109" b="30833"/>
          <a:stretch/>
        </p:blipFill>
        <p:spPr>
          <a:xfrm>
            <a:off x="3485703" y="1921293"/>
            <a:ext cx="5220594" cy="2986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862C61-F1FA-42AA-813F-AEFC475DD3EC}"/>
              </a:ext>
            </a:extLst>
          </p:cNvPr>
          <p:cNvSpPr/>
          <p:nvPr/>
        </p:nvSpPr>
        <p:spPr>
          <a:xfrm>
            <a:off x="888079" y="5206484"/>
            <a:ext cx="1022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Go to </a:t>
            </a:r>
            <a:r>
              <a:rPr lang="en-MY" dirty="0">
                <a:hlinkClick r:id="rId3"/>
              </a:rPr>
              <a:t>https://github.com/FirebaseExtended/firebase-arduino</a:t>
            </a:r>
            <a:r>
              <a:rPr lang="en-MY" dirty="0"/>
              <a:t> and click ‘Download ZIP’</a:t>
            </a:r>
          </a:p>
          <a:p>
            <a:r>
              <a:rPr lang="en-MY" dirty="0"/>
              <a:t>. Extract the file and put the folder in ‘…/Documents/Arduino/Libraries’ of your PC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B2F81-1EB6-465C-964A-21D09187A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675" y="4801972"/>
            <a:ext cx="2105025" cy="117835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113FE7-3ED5-4477-B612-1B4372B82ED8}"/>
              </a:ext>
            </a:extLst>
          </p:cNvPr>
          <p:cNvSpPr/>
          <p:nvPr/>
        </p:nvSpPr>
        <p:spPr>
          <a:xfrm>
            <a:off x="11025187" y="5667375"/>
            <a:ext cx="1052513" cy="31295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178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36A2-04E5-4098-9AE7-7D609FE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B100E-5066-4CDD-B9BA-45ECD8B7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HTTP (Hypertext Transfer Protocol) </a:t>
            </a:r>
            <a:r>
              <a:rPr lang="en-MY" i="1" dirty="0"/>
              <a:t>(review)</a:t>
            </a:r>
          </a:p>
          <a:p>
            <a:pPr lvl="1"/>
            <a:r>
              <a:rPr lang="en-US" dirty="0"/>
              <a:t>Http and how the web works</a:t>
            </a:r>
            <a:endParaRPr lang="en-MY" dirty="0"/>
          </a:p>
          <a:p>
            <a:pPr lvl="1"/>
            <a:r>
              <a:rPr lang="en-MY" dirty="0"/>
              <a:t>HTTP Methods</a:t>
            </a:r>
          </a:p>
          <a:p>
            <a:pPr lvl="1"/>
            <a:r>
              <a:rPr lang="en-MY" dirty="0"/>
              <a:t>REST API</a:t>
            </a:r>
          </a:p>
          <a:p>
            <a:r>
              <a:rPr lang="en-MY" dirty="0"/>
              <a:t>ESP-8266</a:t>
            </a:r>
          </a:p>
          <a:p>
            <a:pPr lvl="1"/>
            <a:r>
              <a:rPr lang="en-MY" dirty="0"/>
              <a:t>Getting started with ESP-01 module</a:t>
            </a:r>
          </a:p>
          <a:p>
            <a:pPr lvl="1"/>
            <a:r>
              <a:rPr lang="en-US" dirty="0"/>
              <a:t>Do http request</a:t>
            </a:r>
          </a:p>
          <a:p>
            <a:pPr lvl="1"/>
            <a:r>
              <a:rPr lang="en-US" dirty="0"/>
              <a:t>Connect to Firebase Real-time database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95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572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2: Connecting to Firebase database using ESP8266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97786-8A55-44D3-946F-0D1315378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876" y="985611"/>
            <a:ext cx="6149048" cy="5711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072AC-A110-452A-B7BC-A116FF33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743" y="190500"/>
            <a:ext cx="3669256" cy="3238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7CAF0B-1FC4-4D35-89F6-2D5912DB6F57}"/>
              </a:ext>
            </a:extLst>
          </p:cNvPr>
          <p:cNvCxnSpPr>
            <a:cxnSpLocks/>
          </p:cNvCxnSpPr>
          <p:nvPr/>
        </p:nvCxnSpPr>
        <p:spPr>
          <a:xfrm>
            <a:off x="5819775" y="1453409"/>
            <a:ext cx="5095875" cy="11945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CD2523-3CD6-432C-AD68-8016023723D3}"/>
              </a:ext>
            </a:extLst>
          </p:cNvPr>
          <p:cNvSpPr/>
          <p:nvPr/>
        </p:nvSpPr>
        <p:spPr>
          <a:xfrm>
            <a:off x="9112278" y="352425"/>
            <a:ext cx="981075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00EAD3-82DE-499D-8D8E-C9D33D0DEBAB}"/>
              </a:ext>
            </a:extLst>
          </p:cNvPr>
          <p:cNvSpPr/>
          <p:nvPr/>
        </p:nvSpPr>
        <p:spPr>
          <a:xfrm>
            <a:off x="10782300" y="577109"/>
            <a:ext cx="623887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AFC95B-CD47-4E82-9CD2-7025989539D3}"/>
              </a:ext>
            </a:extLst>
          </p:cNvPr>
          <p:cNvSpPr/>
          <p:nvPr/>
        </p:nvSpPr>
        <p:spPr>
          <a:xfrm>
            <a:off x="10782300" y="2601760"/>
            <a:ext cx="971550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42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635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3: Connecting to Firebase database using HTTP Shortcuts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57B86D16-15DA-47B8-BFC5-20B6F3C049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04134"/>
            <a:ext cx="1177266" cy="117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AB7D0-8412-4341-8D69-228EBB93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1" y="1008174"/>
            <a:ext cx="957325" cy="928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88FC26-303E-4AD8-844A-1A3BB2974074}"/>
              </a:ext>
            </a:extLst>
          </p:cNvPr>
          <p:cNvSpPr/>
          <p:nvPr/>
        </p:nvSpPr>
        <p:spPr>
          <a:xfrm>
            <a:off x="1242916" y="143632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050" dirty="0">
                <a:hlinkClick r:id="rId3"/>
              </a:rPr>
              <a:t>https://play.google.com/store/apps/details?id=ch.rmy.android.http_shortcuts&amp;hl=en</a:t>
            </a:r>
            <a:r>
              <a:rPr lang="en-MY" sz="105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3A956-06CA-43F1-8BD9-C70FEE4C058B}"/>
              </a:ext>
            </a:extLst>
          </p:cNvPr>
          <p:cNvSpPr/>
          <p:nvPr/>
        </p:nvSpPr>
        <p:spPr>
          <a:xfrm>
            <a:off x="1242916" y="1066997"/>
            <a:ext cx="464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Download HTTP Shortcuts app on your Android 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96DC99-0567-4DA5-91D0-268512934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33" y="1936861"/>
            <a:ext cx="2081212" cy="36999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1D99F-6851-40AE-98F7-350D9E18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95" y="1936861"/>
            <a:ext cx="2081212" cy="369993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AE52C-100B-4D66-98FB-B70E8D2EC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7" y="1936861"/>
            <a:ext cx="2081211" cy="36999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3506B9-1EC3-4880-8C89-76E680701ABD}"/>
              </a:ext>
            </a:extLst>
          </p:cNvPr>
          <p:cNvSpPr/>
          <p:nvPr/>
        </p:nvSpPr>
        <p:spPr>
          <a:xfrm>
            <a:off x="9229725" y="5772835"/>
            <a:ext cx="257174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MY" sz="1200" dirty="0"/>
              <a:t>curl https://my-iot-room.firebaseio.com/electrical-appliances/lights.json -X PUT -m 10000 -d {{</a:t>
            </a:r>
            <a:r>
              <a:rPr lang="en-MY" sz="1200" dirty="0" err="1"/>
              <a:t>toggleKey</a:t>
            </a:r>
            <a:r>
              <a:rPr lang="en-MY" sz="1200" dirty="0"/>
              <a:t>}}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E4206C-F29B-4773-8F8D-FCB9F9DD0839}"/>
              </a:ext>
            </a:extLst>
          </p:cNvPr>
          <p:cNvCxnSpPr>
            <a:cxnSpLocks/>
          </p:cNvCxnSpPr>
          <p:nvPr/>
        </p:nvCxnSpPr>
        <p:spPr>
          <a:xfrm>
            <a:off x="8801100" y="4133850"/>
            <a:ext cx="1381125" cy="16389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16823-F60C-41CA-A078-385C85221B23}"/>
              </a:ext>
            </a:extLst>
          </p:cNvPr>
          <p:cNvSpPr/>
          <p:nvPr/>
        </p:nvSpPr>
        <p:spPr>
          <a:xfrm>
            <a:off x="9667869" y="3983846"/>
            <a:ext cx="22955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.</a:t>
            </a:r>
            <a:r>
              <a:rPr lang="en-MY" sz="1400" dirty="0"/>
              <a:t> Add </a:t>
            </a:r>
            <a:r>
              <a:rPr lang="en-MY" sz="1400" dirty="0" err="1"/>
              <a:t>cURL</a:t>
            </a:r>
            <a:r>
              <a:rPr lang="en-MY" sz="1400" dirty="0"/>
              <a:t> command by following the same format below</a:t>
            </a:r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E46A0-3547-4039-9AEA-7C2DF0394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" y="1953291"/>
            <a:ext cx="2080082" cy="36979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5FD639-46CE-49B9-A6DF-2E7085CA3D4A}"/>
              </a:ext>
            </a:extLst>
          </p:cNvPr>
          <p:cNvSpPr/>
          <p:nvPr/>
        </p:nvSpPr>
        <p:spPr>
          <a:xfrm>
            <a:off x="988239" y="5772835"/>
            <a:ext cx="121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Home page</a:t>
            </a:r>
            <a:endParaRPr lang="en-MY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241F10-9DBB-42A1-9436-776025BC0CBB}"/>
              </a:ext>
            </a:extLst>
          </p:cNvPr>
          <p:cNvSpPr/>
          <p:nvPr/>
        </p:nvSpPr>
        <p:spPr>
          <a:xfrm>
            <a:off x="3328038" y="5772835"/>
            <a:ext cx="1218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Create variable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252031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635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3: Connecting to Firebase database using HTTP Shortcuts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57B86D16-15DA-47B8-BFC5-20B6F3C049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04134"/>
            <a:ext cx="1177266" cy="117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16823-F60C-41CA-A078-385C85221B23}"/>
              </a:ext>
            </a:extLst>
          </p:cNvPr>
          <p:cNvSpPr/>
          <p:nvPr/>
        </p:nvSpPr>
        <p:spPr>
          <a:xfrm>
            <a:off x="4467219" y="1823562"/>
            <a:ext cx="22955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Since our variable is a toggle switch, </a:t>
            </a:r>
            <a:r>
              <a:rPr lang="en-US" sz="1400" dirty="0" err="1"/>
              <a:t>everytime</a:t>
            </a:r>
            <a:r>
              <a:rPr lang="en-US" sz="1400" dirty="0"/>
              <a:t> you press it will either toggle to value ‘1’ or value ‘0’. Feel free to explore other variables.</a:t>
            </a:r>
            <a:endParaRPr lang="en-MY" sz="1400" dirty="0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E46A0-3547-4039-9AEA-7C2DF039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9" y="1189772"/>
            <a:ext cx="2811691" cy="499856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E4206C-F29B-4773-8F8D-FCB9F9DD0839}"/>
              </a:ext>
            </a:extLst>
          </p:cNvPr>
          <p:cNvCxnSpPr>
            <a:cxnSpLocks/>
          </p:cNvCxnSpPr>
          <p:nvPr/>
        </p:nvCxnSpPr>
        <p:spPr>
          <a:xfrm flipH="1">
            <a:off x="981076" y="2034802"/>
            <a:ext cx="3390899" cy="527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2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21AD-40F4-4007-9B1D-A6F537D36DD3}"/>
              </a:ext>
            </a:extLst>
          </p:cNvPr>
          <p:cNvSpPr txBox="1"/>
          <p:nvPr/>
        </p:nvSpPr>
        <p:spPr>
          <a:xfrm>
            <a:off x="847725" y="103868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Lab activity 2: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8C86-3541-4086-BED5-4A259D9D6D51}"/>
              </a:ext>
            </a:extLst>
          </p:cNvPr>
          <p:cNvSpPr txBox="1"/>
          <p:nvPr/>
        </p:nvSpPr>
        <p:spPr>
          <a:xfrm>
            <a:off x="600738" y="2716548"/>
            <a:ext cx="1099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the ESP-01, control an led using the ‘HTTP shortcuts’ app. (make use of firebase)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0D17-A0EE-4583-933F-A6920739B34F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</p:spTree>
    <p:extLst>
      <p:ext uri="{BB962C8B-B14F-4D97-AF65-F5344CB8AC3E}">
        <p14:creationId xmlns:p14="http://schemas.microsoft.com/office/powerpoint/2010/main" val="111812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149374-BF37-4864-AE3B-BFCC85821061}"/>
              </a:ext>
            </a:extLst>
          </p:cNvPr>
          <p:cNvSpPr txBox="1"/>
          <p:nvPr/>
        </p:nvSpPr>
        <p:spPr>
          <a:xfrm>
            <a:off x="534399" y="198847"/>
            <a:ext cx="195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HTTP protocol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4B63B4-E5E4-45FC-B910-60E013CA2980}"/>
              </a:ext>
            </a:extLst>
          </p:cNvPr>
          <p:cNvSpPr/>
          <p:nvPr/>
        </p:nvSpPr>
        <p:spPr>
          <a:xfrm>
            <a:off x="534399" y="1143342"/>
            <a:ext cx="61030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Transfer Protocol </a:t>
            </a:r>
            <a:endParaRPr lang="en-MY" dirty="0"/>
          </a:p>
          <a:p>
            <a:r>
              <a:rPr lang="en-MY" dirty="0"/>
              <a:t>One of the most widely used internet protocol in the world.</a:t>
            </a:r>
          </a:p>
          <a:p>
            <a:r>
              <a:rPr lang="en-US" dirty="0"/>
              <a:t>H</a:t>
            </a:r>
            <a:r>
              <a:rPr lang="en-MY" dirty="0"/>
              <a:t>TTP is an application layer protocol that allows web-based applications to communicate and exchange data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 err="1"/>
              <a:t>hink</a:t>
            </a:r>
            <a:r>
              <a:rPr lang="en-MY" dirty="0"/>
              <a:t> the HTTP as the messenger of the web</a:t>
            </a:r>
          </a:p>
          <a:p>
            <a:r>
              <a:rPr lang="en-US" dirty="0"/>
              <a:t>I</a:t>
            </a:r>
            <a:r>
              <a:rPr lang="en-MY" dirty="0"/>
              <a:t>t is a TCP/IP based protocol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MY" dirty="0"/>
              <a:t>t is used to deliver contents, for example, images, videos, audios, documents, etc.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/>
              <a:t>he computers that communicate via the HTTP must speak the http protocol</a:t>
            </a:r>
          </a:p>
        </p:txBody>
      </p:sp>
      <p:pic>
        <p:nvPicPr>
          <p:cNvPr id="1026" name="Picture 2" descr="TCP/IP Model Layers">
            <a:extLst>
              <a:ext uri="{FF2B5EF4-FFF2-40B4-BE49-F238E27FC236}">
                <a16:creationId xmlns:a16="http://schemas.microsoft.com/office/drawing/2014/main" id="{0D91FD55-F396-407B-9F25-8AC74135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21" y="1789673"/>
            <a:ext cx="5334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A18ADB-0D60-44C1-91AE-052F2E9BF970}"/>
              </a:ext>
            </a:extLst>
          </p:cNvPr>
          <p:cNvCxnSpPr>
            <a:cxnSpLocks/>
          </p:cNvCxnSpPr>
          <p:nvPr/>
        </p:nvCxnSpPr>
        <p:spPr>
          <a:xfrm>
            <a:off x="7539789" y="1540042"/>
            <a:ext cx="417096" cy="4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C1289-5B21-4760-8400-CDB766BDFD9B}"/>
              </a:ext>
            </a:extLst>
          </p:cNvPr>
          <p:cNvSpPr/>
          <p:nvPr/>
        </p:nvSpPr>
        <p:spPr>
          <a:xfrm>
            <a:off x="7027627" y="1170710"/>
            <a:ext cx="17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 exist here!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5889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C9F48-1D0C-4E51-A9D4-0D745840D866}"/>
              </a:ext>
            </a:extLst>
          </p:cNvPr>
          <p:cNvSpPr/>
          <p:nvPr/>
        </p:nvSpPr>
        <p:spPr>
          <a:xfrm>
            <a:off x="2946399" y="2114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dirty="0"/>
              <a:t>The Request-Response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FD7F9-1083-40D7-8185-25E8720E3597}"/>
              </a:ext>
            </a:extLst>
          </p:cNvPr>
          <p:cNvGrpSpPr/>
          <p:nvPr/>
        </p:nvGrpSpPr>
        <p:grpSpPr>
          <a:xfrm>
            <a:off x="2439894" y="580775"/>
            <a:ext cx="7280951" cy="3863361"/>
            <a:chOff x="1986601" y="1413410"/>
            <a:chExt cx="7280951" cy="38633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477947-97AF-491E-ABB6-5ED7C0634B68}"/>
                </a:ext>
              </a:extLst>
            </p:cNvPr>
            <p:cNvGrpSpPr/>
            <p:nvPr/>
          </p:nvGrpSpPr>
          <p:grpSpPr>
            <a:xfrm>
              <a:off x="1986601" y="1413410"/>
              <a:ext cx="7280951" cy="3863361"/>
              <a:chOff x="2455524" y="775428"/>
              <a:chExt cx="7280951" cy="3863361"/>
            </a:xfrm>
          </p:grpSpPr>
          <p:pic>
            <p:nvPicPr>
              <p:cNvPr id="9" name="Picture 8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A4FB13F6-35CE-469B-A6E3-9DFFAC7E8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5524" y="775428"/>
                <a:ext cx="7280951" cy="38633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4A609B-118D-48F8-84A1-6016F3357632}"/>
                  </a:ext>
                </a:extLst>
              </p:cNvPr>
              <p:cNvSpPr/>
              <p:nvPr/>
            </p:nvSpPr>
            <p:spPr>
              <a:xfrm>
                <a:off x="8975554" y="2811381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BACF7E-A2B4-4739-9598-32DC771C9591}"/>
                  </a:ext>
                </a:extLst>
              </p:cNvPr>
              <p:cNvSpPr/>
              <p:nvPr/>
            </p:nvSpPr>
            <p:spPr>
              <a:xfrm>
                <a:off x="8758162" y="3043989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34EB7-7C59-4357-AC5A-5733F703D69D}"/>
                  </a:ext>
                </a:extLst>
              </p:cNvPr>
              <p:cNvSpPr/>
              <p:nvPr/>
            </p:nvSpPr>
            <p:spPr>
              <a:xfrm>
                <a:off x="8534399" y="3288631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185F7B-B4DA-4423-BC08-B678691FE2D1}"/>
                  </a:ext>
                </a:extLst>
              </p:cNvPr>
              <p:cNvSpPr/>
              <p:nvPr/>
            </p:nvSpPr>
            <p:spPr>
              <a:xfrm>
                <a:off x="5887452" y="3196392"/>
                <a:ext cx="763439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4066FE-3872-4F84-8960-0F0F13BEE787}"/>
                </a:ext>
              </a:extLst>
            </p:cNvPr>
            <p:cNvSpPr/>
            <p:nvPr/>
          </p:nvSpPr>
          <p:spPr>
            <a:xfrm>
              <a:off x="3535021" y="3467666"/>
              <a:ext cx="763439" cy="2143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  <a:endParaRPr lang="en-MY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D52BAA-760C-49A6-84D5-023877B5758E}"/>
                </a:ext>
              </a:extLst>
            </p:cNvPr>
            <p:cNvSpPr/>
            <p:nvPr/>
          </p:nvSpPr>
          <p:spPr>
            <a:xfrm>
              <a:off x="7975673" y="2884423"/>
              <a:ext cx="763439" cy="2143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  <a:endParaRPr lang="en-MY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BE0240-979A-490A-88B5-CF11F43AE0F1}"/>
              </a:ext>
            </a:extLst>
          </p:cNvPr>
          <p:cNvSpPr/>
          <p:nvPr/>
        </p:nvSpPr>
        <p:spPr>
          <a:xfrm>
            <a:off x="558800" y="4643892"/>
            <a:ext cx="1107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Say a user wants to see a website and types in a </a:t>
            </a:r>
            <a:r>
              <a:rPr lang="en-US" dirty="0" err="1"/>
              <a:t>url</a:t>
            </a:r>
            <a:r>
              <a:rPr lang="en-US" dirty="0"/>
              <a:t> of the page usually on a browser.</a:t>
            </a:r>
          </a:p>
          <a:p>
            <a:r>
              <a:rPr lang="en-US" dirty="0"/>
              <a:t>The user needs to be physically connected to the internet; this is where the TCP/IP protocol makes communication on physical connection between machines possible.</a:t>
            </a:r>
          </a:p>
          <a:p>
            <a:r>
              <a:rPr lang="en-US" dirty="0"/>
              <a:t>When the connection is established, the client sends a request called HTTP message and then disconnects from the server waiting for a response.</a:t>
            </a:r>
          </a:p>
          <a:p>
            <a:r>
              <a:rPr lang="en-US" dirty="0"/>
              <a:t>The server on the other hand prepares the response, establishes the connection again and send back the response called HTTP message to the client and then disconnects.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6594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A80A15-E6AB-4EFD-A1D0-DF1C1B5AF748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ESP8266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1C716185-A562-4B6D-AD7F-5C8AF92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12312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876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1548FDB-0C2A-4B1F-A0A9-A4564B0785AB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437B0-7117-4C80-90F5-B5132C54B2F7}"/>
              </a:ext>
            </a:extLst>
          </p:cNvPr>
          <p:cNvSpPr/>
          <p:nvPr/>
        </p:nvSpPr>
        <p:spPr>
          <a:xfrm>
            <a:off x="534399" y="679688"/>
            <a:ext cx="11095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Low cost microcontroller with full TCP/IP stack Wi-Fi capability produced by shanghai-based manufacturer </a:t>
            </a:r>
            <a:r>
              <a:rPr lang="en-MY" dirty="0" err="1"/>
              <a:t>Espressif</a:t>
            </a:r>
            <a:r>
              <a:rPr lang="en-MY" dirty="0"/>
              <a:t> Systems.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08E57-470B-44B3-93F4-F14A3AB5746D}"/>
              </a:ext>
            </a:extLst>
          </p:cNvPr>
          <p:cNvSpPr/>
          <p:nvPr/>
        </p:nvSpPr>
        <p:spPr>
          <a:xfrm>
            <a:off x="534399" y="1653659"/>
            <a:ext cx="573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To use the ESP8266 a lot of modules are made for us to use</a:t>
            </a:r>
          </a:p>
        </p:txBody>
      </p:sp>
      <p:pic>
        <p:nvPicPr>
          <p:cNvPr id="1026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E95907E1-ACFB-40C5-B317-00206FFEA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3" b="-2111"/>
          <a:stretch/>
        </p:blipFill>
        <p:spPr bwMode="auto">
          <a:xfrm>
            <a:off x="2702272" y="3764861"/>
            <a:ext cx="5190337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56FECC48-B541-4C19-84EA-D2B7B41F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2"/>
          <a:stretch/>
        </p:blipFill>
        <p:spPr bwMode="auto">
          <a:xfrm>
            <a:off x="282922" y="2198568"/>
            <a:ext cx="5486400" cy="12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2ED5D60E-684C-4853-8EDD-B3FAA1AF1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6" r="24428" b="35067"/>
          <a:stretch/>
        </p:blipFill>
        <p:spPr bwMode="auto">
          <a:xfrm>
            <a:off x="5769322" y="2022992"/>
            <a:ext cx="5312440" cy="1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1E763461-710F-4658-9A3E-52B59CC9E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4" t="32292" b="33671"/>
          <a:stretch/>
        </p:blipFill>
        <p:spPr bwMode="auto">
          <a:xfrm>
            <a:off x="1526455" y="3764861"/>
            <a:ext cx="1073497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E9D825-8EDF-437E-A6C0-43BD86E3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41" y="3764861"/>
            <a:ext cx="1724558" cy="982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2055A5-30BD-4CF9-9110-F5F452D27E99}"/>
              </a:ext>
            </a:extLst>
          </p:cNvPr>
          <p:cNvSpPr/>
          <p:nvPr/>
        </p:nvSpPr>
        <p:spPr>
          <a:xfrm>
            <a:off x="8723875" y="4593290"/>
            <a:ext cx="944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</a:t>
            </a:r>
            <a:r>
              <a:rPr lang="en-MY" sz="1400" dirty="0" err="1"/>
              <a:t>odeMCU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333649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609E5-2717-47A3-9877-CC336423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6" y="76200"/>
            <a:ext cx="8680828" cy="670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AD3F7D-CBBA-4209-A917-8CB422648B6D}"/>
              </a:ext>
            </a:extLst>
          </p:cNvPr>
          <p:cNvSpPr/>
          <p:nvPr/>
        </p:nvSpPr>
        <p:spPr>
          <a:xfrm>
            <a:off x="8512364" y="2147411"/>
            <a:ext cx="33337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Esp8266 specifications</a:t>
            </a:r>
            <a:r>
              <a:rPr lang="en-US" dirty="0"/>
              <a:t> </a:t>
            </a:r>
            <a:endParaRPr lang="en-MY" dirty="0"/>
          </a:p>
          <a:p>
            <a:r>
              <a:rPr lang="en-MY" dirty="0"/>
              <a:t>. 11 b/g/n protocol</a:t>
            </a:r>
          </a:p>
          <a:p>
            <a:r>
              <a:rPr lang="en-MY" dirty="0"/>
              <a:t>. Wi-Fi Direct (P2P), soft-AP</a:t>
            </a:r>
          </a:p>
          <a:p>
            <a:r>
              <a:rPr lang="en-MY" dirty="0"/>
              <a:t>. Integrated TCP/IP protocol stack</a:t>
            </a:r>
          </a:p>
          <a:p>
            <a:r>
              <a:rPr lang="en-MY" dirty="0"/>
              <a:t>. Built-in low-power 32-bit CPU</a:t>
            </a:r>
          </a:p>
          <a:p>
            <a:r>
              <a:rPr lang="en-MY" dirty="0"/>
              <a:t>. SDIO 2.0, SPI, UART</a:t>
            </a:r>
          </a:p>
        </p:txBody>
      </p:sp>
    </p:spTree>
    <p:extLst>
      <p:ext uri="{BB962C8B-B14F-4D97-AF65-F5344CB8AC3E}">
        <p14:creationId xmlns:p14="http://schemas.microsoft.com/office/powerpoint/2010/main" val="75076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556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/>
              <a:t>So what are the few things we can do with this module?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971550" y="1122177"/>
            <a:ext cx="30956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Create a web server</a:t>
            </a:r>
          </a:p>
          <a:p>
            <a:r>
              <a:rPr lang="en-MY" dirty="0"/>
              <a:t>. Send HTTP requests</a:t>
            </a:r>
          </a:p>
          <a:p>
            <a:r>
              <a:rPr lang="en-MY" dirty="0"/>
              <a:t>. Control outputs</a:t>
            </a:r>
          </a:p>
          <a:p>
            <a:r>
              <a:rPr lang="en-MY" dirty="0"/>
              <a:t>. Read inputs and interrupts</a:t>
            </a:r>
          </a:p>
          <a:p>
            <a:r>
              <a:rPr lang="en-MY" dirty="0"/>
              <a:t>. Send emails</a:t>
            </a:r>
          </a:p>
          <a:p>
            <a:r>
              <a:rPr lang="en-MY" dirty="0"/>
              <a:t>. Post tweets</a:t>
            </a:r>
          </a:p>
          <a:p>
            <a:r>
              <a:rPr lang="en-US" dirty="0"/>
              <a:t>a</a:t>
            </a:r>
            <a:r>
              <a:rPr lang="en-MY" dirty="0" err="1"/>
              <a:t>nd</a:t>
            </a:r>
            <a:r>
              <a:rPr lang="en-MY" dirty="0"/>
              <a:t> many more…</a:t>
            </a:r>
          </a:p>
        </p:txBody>
      </p:sp>
    </p:spTree>
    <p:extLst>
      <p:ext uri="{BB962C8B-B14F-4D97-AF65-F5344CB8AC3E}">
        <p14:creationId xmlns:p14="http://schemas.microsoft.com/office/powerpoint/2010/main" val="154713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11048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ESP8266 is Arduino code compatible which means you can write and code with using the Arduino IDE.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/>
              <a:t>he ESP01 however does not have a USB-UART converter to communicate with the PC. So we have to use a separate USB-UART converter to flash codes in the ESP01.</a:t>
            </a:r>
          </a:p>
          <a:p>
            <a:endParaRPr lang="en-US" dirty="0"/>
          </a:p>
          <a:p>
            <a:r>
              <a:rPr lang="en-US" dirty="0"/>
              <a:t>Here are some cheap USB-UART converter you can buy online</a:t>
            </a:r>
            <a:r>
              <a:rPr lang="en-MY" dirty="0"/>
              <a:t>:</a:t>
            </a:r>
            <a:endParaRPr lang="en-US" dirty="0"/>
          </a:p>
        </p:txBody>
      </p:sp>
      <p:pic>
        <p:nvPicPr>
          <p:cNvPr id="3074" name="Picture 2" descr="USB to UART Converter UC00C">
            <a:extLst>
              <a:ext uri="{FF2B5EF4-FFF2-40B4-BE49-F238E27FC236}">
                <a16:creationId xmlns:a16="http://schemas.microsoft.com/office/drawing/2014/main" id="{7B6F4015-31D4-44BB-B68D-71A4FBE0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09" y="2789120"/>
            <a:ext cx="2798691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C00B USB to UART Converter V2011">
            <a:extLst>
              <a:ext uri="{FF2B5EF4-FFF2-40B4-BE49-F238E27FC236}">
                <a16:creationId xmlns:a16="http://schemas.microsoft.com/office/drawing/2014/main" id="{A54A1A19-DE4A-42AD-B65A-AAFA38DC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54" y="2876503"/>
            <a:ext cx="2798691" cy="27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B to UART Converter UC00A">
            <a:extLst>
              <a:ext uri="{FF2B5EF4-FFF2-40B4-BE49-F238E27FC236}">
                <a16:creationId xmlns:a16="http://schemas.microsoft.com/office/drawing/2014/main" id="{AF5A1C27-60C3-4713-85CF-F4199D5C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3030" y="3375784"/>
            <a:ext cx="3090860" cy="15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EBE428-FB8E-468C-8366-AC42E2A7E658}"/>
              </a:ext>
            </a:extLst>
          </p:cNvPr>
          <p:cNvCxnSpPr>
            <a:cxnSpLocks/>
          </p:cNvCxnSpPr>
          <p:nvPr/>
        </p:nvCxnSpPr>
        <p:spPr>
          <a:xfrm flipV="1">
            <a:off x="1650615" y="4219575"/>
            <a:ext cx="0" cy="184668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678ED4-9466-47A2-AE35-172CBF72037B}"/>
              </a:ext>
            </a:extLst>
          </p:cNvPr>
          <p:cNvCxnSpPr>
            <a:cxnSpLocks/>
          </p:cNvCxnSpPr>
          <p:nvPr/>
        </p:nvCxnSpPr>
        <p:spPr>
          <a:xfrm flipV="1">
            <a:off x="10696903" y="3733800"/>
            <a:ext cx="0" cy="2332463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E75BE-1448-4ADF-9C1D-9BEA5E005EC7}"/>
              </a:ext>
            </a:extLst>
          </p:cNvPr>
          <p:cNvSpPr/>
          <p:nvPr/>
        </p:nvSpPr>
        <p:spPr>
          <a:xfrm>
            <a:off x="10195804" y="6136859"/>
            <a:ext cx="100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CH340G </a:t>
            </a:r>
            <a:endParaRPr lang="en-MY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4308F-2437-44E9-A9BE-93AF02B27D24}"/>
              </a:ext>
            </a:extLst>
          </p:cNvPr>
          <p:cNvSpPr/>
          <p:nvPr/>
        </p:nvSpPr>
        <p:spPr>
          <a:xfrm>
            <a:off x="718308" y="613685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545454"/>
                </a:solidFill>
                <a:latin typeface="arial" panose="020B0604020202020204" pitchFamily="34" charset="0"/>
              </a:rPr>
              <a:t>FTDI - FT232RL</a:t>
            </a:r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A5625-9085-45F3-BC55-97EE52F10FFF}"/>
              </a:ext>
            </a:extLst>
          </p:cNvPr>
          <p:cNvSpPr/>
          <p:nvPr/>
        </p:nvSpPr>
        <p:spPr>
          <a:xfrm>
            <a:off x="5499569" y="6066263"/>
            <a:ext cx="16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Prolific - PL2303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43B3A9-0683-4286-BC64-BDE690F57382}"/>
              </a:ext>
            </a:extLst>
          </p:cNvPr>
          <p:cNvCxnSpPr>
            <a:cxnSpLocks/>
          </p:cNvCxnSpPr>
          <p:nvPr/>
        </p:nvCxnSpPr>
        <p:spPr>
          <a:xfrm flipV="1">
            <a:off x="6372551" y="4385139"/>
            <a:ext cx="0" cy="159656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1061</Words>
  <Application>Microsoft Office PowerPoint</Application>
  <PresentationFormat>Widescreen</PresentationFormat>
  <Paragraphs>136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q_serif</vt:lpstr>
      <vt:lpstr>Office Theme</vt:lpstr>
      <vt:lpstr>MCTE 3104 Mechatronics Interfacing Lab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MCTE 3104 Mechatronics Interfacing Lab</dc:title>
  <dc:creator>Default</dc:creator>
  <cp:lastModifiedBy>Default</cp:lastModifiedBy>
  <cp:revision>25</cp:revision>
  <dcterms:created xsi:type="dcterms:W3CDTF">2018-11-22T09:52:48Z</dcterms:created>
  <dcterms:modified xsi:type="dcterms:W3CDTF">2018-11-23T00:49:48Z</dcterms:modified>
</cp:coreProperties>
</file>